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4D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486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 CONDOMINIUM ASSOCIATION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Crisis</a:t>
            </a:r>
            <a:endParaRPr lang="en-US" sz="3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Recovery Plan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32918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 Election — September 16, 2026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42976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 Iván M. Bou — Candidate for Board of Directors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3794760" cy="1691640"/>
          </a:xfrm>
          <a:prstGeom prst="roundRect">
            <a:avLst>
              <a:gd name="adj" fmla="val 5405"/>
            </a:avLst>
          </a:prstGeom>
          <a:solidFill>
            <a:srgbClr val="1A6B5A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1371600"/>
            <a:ext cx="3337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$200K+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85800" y="196596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Board-Admitted Unpaid Vendors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233172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Board’s own admission — analysis shows $354,520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434840" y="1188720"/>
            <a:ext cx="3794760" cy="1691640"/>
          </a:xfrm>
          <a:prstGeom prst="roundRect">
            <a:avLst>
              <a:gd name="adj" fmla="val 5405"/>
            </a:avLst>
          </a:prstGeom>
          <a:solidFill>
            <a:srgbClr val="B44A2D"/>
          </a:solidFill>
          <a:ln/>
        </p:spPr>
      </p:sp>
      <p:sp>
        <p:nvSpPr>
          <p:cNvPr id="8" name="Text 6"/>
          <p:cNvSpPr/>
          <p:nvPr/>
        </p:nvSpPr>
        <p:spPr>
          <a:xfrm>
            <a:off x="4663440" y="1371600"/>
            <a:ext cx="3337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6/100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4663440" y="196596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Experian Credit Score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663440" y="233172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 5% — 35% bankruptcy risk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3063240"/>
            <a:ext cx="3794760" cy="1691640"/>
          </a:xfrm>
          <a:prstGeom prst="roundRect">
            <a:avLst>
              <a:gd name="adj" fmla="val 5405"/>
            </a:avLst>
          </a:prstGeom>
          <a:solidFill>
            <a:srgbClr val="B8860B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246120"/>
            <a:ext cx="3337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$120,805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685800" y="384048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Unfunded Reserves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5800" y="420624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15+ months without contributions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434840" y="3063240"/>
            <a:ext cx="3794760" cy="1691640"/>
          </a:xfrm>
          <a:prstGeom prst="roundRect">
            <a:avLst>
              <a:gd name="adj" fmla="val 5405"/>
            </a:avLst>
          </a:prstGeom>
          <a:solidFill>
            <a:srgbClr val="0E4D45"/>
          </a:solidFill>
          <a:ln/>
        </p:spPr>
      </p:sp>
      <p:sp>
        <p:nvSpPr>
          <p:cNvPr id="16" name="Text 14"/>
          <p:cNvSpPr/>
          <p:nvPr/>
        </p:nvSpPr>
        <p:spPr>
          <a:xfrm>
            <a:off x="4663440" y="3246120"/>
            <a:ext cx="3337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($167,625)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4663440" y="3840480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Deficit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663440" y="420624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underwater — undocumented expenses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Got Here: Management Transition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former property management company: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417320"/>
            <a:ext cx="5029200" cy="2560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Engaged without competitive bidding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UNLICENSED to manage a condominium association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Charged higher-than-market management fees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Failed to maintain financial records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Failed to fund reserves since April 2025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Failed to pay vendors — $200K+ now unpaid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 terminated by board in 2026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41605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B44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Result: Financial chaos, destroyed credit, legal exposure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760720" y="1188720"/>
            <a:ext cx="2926080" cy="1463040"/>
          </a:xfrm>
          <a:prstGeom prst="roundRect">
            <a:avLst>
              <a:gd name="adj" fmla="val 6250"/>
            </a:avLst>
          </a:prstGeom>
          <a:solidFill>
            <a:srgbClr val="B44A2D"/>
          </a:solidFill>
          <a:ln/>
        </p:spPr>
      </p:sp>
      <p:sp>
        <p:nvSpPr>
          <p:cNvPr id="7" name="Text 5"/>
          <p:cNvSpPr/>
          <p:nvPr/>
        </p:nvSpPr>
        <p:spPr>
          <a:xfrm>
            <a:off x="5760720" y="128016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UNLICENSED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5760720" y="2011680"/>
            <a:ext cx="2926080" cy="594360"/>
          </a:xfrm>
          <a:prstGeom prst="rect">
            <a:avLst/>
          </a:prstGeom>
          <a:noFill/>
          <a:ln/>
        </p:spPr>
        <p:txBody>
          <a:bodyPr wrap="square" lIns="0" tIns="127000" rIns="127000" bIns="12700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not licensed (no LCAM)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manage a condominium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association under Florida law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760720" y="2926080"/>
            <a:ext cx="2926080" cy="1463040"/>
          </a:xfrm>
          <a:prstGeom prst="roundRect">
            <a:avLst>
              <a:gd name="adj" fmla="val 6250"/>
            </a:avLst>
          </a:prstGeom>
          <a:solidFill>
            <a:srgbClr val="0E4D45"/>
          </a:solidFill>
          <a:ln/>
        </p:spPr>
      </p:sp>
      <p:sp>
        <p:nvSpPr>
          <p:cNvPr id="10" name="Text 8"/>
          <p:cNvSpPr/>
          <p:nvPr/>
        </p:nvSpPr>
        <p:spPr>
          <a:xfrm>
            <a:off x="5760720" y="301752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CONFLICT OF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5760720" y="3749040"/>
            <a:ext cx="2926080" cy="548640"/>
          </a:xfrm>
          <a:prstGeom prst="rect">
            <a:avLst/>
          </a:prstGeom>
          <a:noFill/>
          <a:ln/>
        </p:spPr>
        <p:txBody>
          <a:bodyPr wrap="square" lIns="0" tIns="127000" rIns="127000" bIns="12700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 president hired his own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 to manage the property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 Board Meeting: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They Admitted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1620000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43000"/>
            <a:ext cx="73152" cy="658368"/>
          </a:xfrm>
          <a:prstGeom prst="rect">
            <a:avLst/>
          </a:prstGeom>
          <a:solidFill>
            <a:srgbClr val="B44A2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216152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$200,000+ in unpaid vendors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1508760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 confirmed — our analysis shows $354,520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1892808"/>
            <a:ext cx="8229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16200000">
              <a:srgbClr val="000000">
                <a:alpha val="1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" y="1892808"/>
            <a:ext cx="73152" cy="658368"/>
          </a:xfrm>
          <a:prstGeom prst="rect">
            <a:avLst/>
          </a:prstGeom>
          <a:solidFill>
            <a:srgbClr val="B44A2D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196596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financial records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77240" y="2258568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Including no records of owner assessment payments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642616"/>
            <a:ext cx="8229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16200000">
              <a:srgbClr val="000000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57200" y="2642616"/>
            <a:ext cx="73152" cy="658368"/>
          </a:xfrm>
          <a:prstGeom prst="rect">
            <a:avLst/>
          </a:prstGeom>
          <a:solidFill>
            <a:srgbClr val="B44A2D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271576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financial remediation, investigation, or audit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77240" y="3008376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Despite crisis, board refused all remedial action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392424"/>
            <a:ext cx="822960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16200000">
              <a:srgbClr val="000000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3392424"/>
            <a:ext cx="73152" cy="658368"/>
          </a:xfrm>
          <a:prstGeom prst="rect">
            <a:avLst/>
          </a:prstGeom>
          <a:solidFill>
            <a:srgbClr val="B44A2D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3465576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remediation plan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77240" y="3758184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plan presented to address any deficiencies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" y="4343400"/>
            <a:ext cx="8229600" cy="502920"/>
          </a:xfrm>
          <a:prstGeom prst="roundRect">
            <a:avLst>
              <a:gd name="adj" fmla="val 10909"/>
            </a:avLst>
          </a:prstGeom>
          <a:solidFill>
            <a:srgbClr val="D4A017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43434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reliable financial statement since April 2025 — 15+ months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2E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Credit Destroyed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2286000" y="100584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600" dirty="0"/>
          </a:p>
        </p:txBody>
      </p:sp>
      <p:sp>
        <p:nvSpPr>
          <p:cNvPr id="4" name="Text 2"/>
          <p:cNvSpPr/>
          <p:nvPr/>
        </p:nvSpPr>
        <p:spPr>
          <a:xfrm>
            <a:off x="2286000" y="219456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800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 of 100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286000" y="26060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Experian Business Credit Score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3200400"/>
            <a:ext cx="2468880" cy="1188720"/>
          </a:xfrm>
          <a:prstGeom prst="roundRect">
            <a:avLst>
              <a:gd name="adj" fmla="val 6154"/>
            </a:avLst>
          </a:prstGeom>
          <a:solidFill>
            <a:srgbClr val="0E4D45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RISK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40080" y="37947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 5% nationally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37560" y="3200400"/>
            <a:ext cx="2468880" cy="1188720"/>
          </a:xfrm>
          <a:prstGeom prst="roundRect">
            <a:avLst>
              <a:gd name="adj" fmla="val 6154"/>
            </a:avLst>
          </a:prstGeom>
          <a:solidFill>
            <a:srgbClr val="0E4D45"/>
          </a:solidFill>
          <a:ln/>
        </p:spPr>
      </p:sp>
      <p:sp>
        <p:nvSpPr>
          <p:cNvPr id="10" name="Text 8"/>
          <p:cNvSpPr/>
          <p:nvPr/>
        </p:nvSpPr>
        <p:spPr>
          <a:xfrm>
            <a:off x="3337560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35.27%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337560" y="37947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Chance of severe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distress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35040" y="3200400"/>
            <a:ext cx="2468880" cy="1188720"/>
          </a:xfrm>
          <a:prstGeom prst="roundRect">
            <a:avLst>
              <a:gd name="adj" fmla="val 6154"/>
            </a:avLst>
          </a:prstGeom>
          <a:solidFill>
            <a:srgbClr val="0E4D45"/>
          </a:solidFill>
          <a:ln/>
        </p:spPr>
      </p:sp>
      <p:sp>
        <p:nvSpPr>
          <p:cNvPr id="13" name="Text 11"/>
          <p:cNvSpPr/>
          <p:nvPr/>
        </p:nvSpPr>
        <p:spPr>
          <a:xfrm>
            <a:off x="6035040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$54,129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035040" y="37947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collections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 open accounts)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refinance loans until finances are repaired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Position — July 2026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3657600" cy="530352"/>
          </a:xfrm>
          <a:prstGeom prst="rect">
            <a:avLst/>
          </a:prstGeom>
          <a:solidFill>
            <a:srgbClr val="0E4D45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0"/>
            <a:ext cx="3657600" cy="530352"/>
          </a:xfrm>
          <a:prstGeom prst="rect">
            <a:avLst/>
          </a:prstGeom>
          <a:noFill/>
          <a:ln/>
        </p:spPr>
        <p:txBody>
          <a:bodyPr wrap="square" lIns="0" tIns="76200" rIns="7620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Item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0" y="1097280"/>
            <a:ext cx="2011680" cy="530352"/>
          </a:xfrm>
          <a:prstGeom prst="rect">
            <a:avLst/>
          </a:prstGeom>
          <a:solidFill>
            <a:srgbClr val="0E4D45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0" y="1097280"/>
            <a:ext cx="2011680" cy="530352"/>
          </a:xfrm>
          <a:prstGeom prst="rect">
            <a:avLst/>
          </a:prstGeom>
          <a:noFill/>
          <a:ln/>
        </p:spPr>
        <p:txBody>
          <a:bodyPr wrap="square" lIns="0" tIns="76200" rIns="7620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Amount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26480" y="1097280"/>
            <a:ext cx="2560320" cy="530352"/>
          </a:xfrm>
          <a:prstGeom prst="rect">
            <a:avLst/>
          </a:prstGeom>
          <a:solidFill>
            <a:srgbClr val="0E4D45"/>
          </a:solidFill>
          <a:ln/>
        </p:spPr>
      </p:sp>
      <p:sp>
        <p:nvSpPr>
          <p:cNvPr id="8" name="Text 6"/>
          <p:cNvSpPr/>
          <p:nvPr/>
        </p:nvSpPr>
        <p:spPr>
          <a:xfrm>
            <a:off x="6126480" y="1097280"/>
            <a:ext cx="2560320" cy="530352"/>
          </a:xfrm>
          <a:prstGeom prst="rect">
            <a:avLst/>
          </a:prstGeom>
          <a:noFill/>
          <a:ln/>
        </p:spPr>
        <p:txBody>
          <a:bodyPr wrap="square" lIns="0" tIns="76200" rIns="7620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627632"/>
            <a:ext cx="365760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1627632"/>
            <a:ext cx="365760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Operating Deficit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114800" y="1627632"/>
            <a:ext cx="201168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12" name="Text 10"/>
          <p:cNvSpPr/>
          <p:nvPr/>
        </p:nvSpPr>
        <p:spPr>
          <a:xfrm>
            <a:off x="4114800" y="1627632"/>
            <a:ext cx="201168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($167,625)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26480" y="1627632"/>
            <a:ext cx="2560320" cy="530352"/>
          </a:xfrm>
          <a:prstGeom prst="rect">
            <a:avLst/>
          </a:prstGeom>
          <a:solidFill>
            <a:srgbClr val="B44A2D"/>
          </a:solidFill>
          <a:ln/>
        </p:spPr>
      </p:sp>
      <p:sp>
        <p:nvSpPr>
          <p:cNvPr id="14" name="Text 12"/>
          <p:cNvSpPr/>
          <p:nvPr/>
        </p:nvSpPr>
        <p:spPr>
          <a:xfrm>
            <a:off x="6126480" y="1627632"/>
            <a:ext cx="256032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DEFICIT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157984"/>
            <a:ext cx="365760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157984"/>
            <a:ext cx="365760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Board-Admitted Unpaid Vendors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114800" y="2157984"/>
            <a:ext cx="201168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4114800" y="2157984"/>
            <a:ext cx="201168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$200,000+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26480" y="2157984"/>
            <a:ext cx="256032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6126480" y="2157984"/>
            <a:ext cx="256032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Analysis: $354,520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2688336"/>
            <a:ext cx="365760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2688336"/>
            <a:ext cx="365760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Unfunded Reserves (15+ months)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114800" y="2688336"/>
            <a:ext cx="201168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24" name="Text 22"/>
          <p:cNvSpPr/>
          <p:nvPr/>
        </p:nvSpPr>
        <p:spPr>
          <a:xfrm>
            <a:off x="4114800" y="2688336"/>
            <a:ext cx="201168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$120,805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126480" y="2688336"/>
            <a:ext cx="256032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26" name="Text 24"/>
          <p:cNvSpPr/>
          <p:nvPr/>
        </p:nvSpPr>
        <p:spPr>
          <a:xfrm>
            <a:off x="6126480" y="2688336"/>
            <a:ext cx="256032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obligation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3218688"/>
            <a:ext cx="365760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" y="3218688"/>
            <a:ext cx="365760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Undocumented Expenses (Sep–Mar)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114800" y="3218688"/>
            <a:ext cx="201168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4114800" y="3218688"/>
            <a:ext cx="201168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$273,263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126480" y="3218688"/>
            <a:ext cx="256032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Text 30"/>
          <p:cNvSpPr/>
          <p:nvPr/>
        </p:nvSpPr>
        <p:spPr>
          <a:xfrm>
            <a:off x="6126480" y="3218688"/>
            <a:ext cx="256032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Requires forensic audit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57200" y="3749040"/>
            <a:ext cx="365760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34" name="Text 32"/>
          <p:cNvSpPr/>
          <p:nvPr/>
        </p:nvSpPr>
        <p:spPr>
          <a:xfrm>
            <a:off x="457200" y="3749040"/>
            <a:ext cx="365760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Debt Outstanding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114800" y="3749040"/>
            <a:ext cx="201168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36" name="Text 34"/>
          <p:cNvSpPr/>
          <p:nvPr/>
        </p:nvSpPr>
        <p:spPr>
          <a:xfrm>
            <a:off x="4114800" y="3749040"/>
            <a:ext cx="201168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$1,582,374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126480" y="3749040"/>
            <a:ext cx="2560320" cy="530352"/>
          </a:xfrm>
          <a:prstGeom prst="rect">
            <a:avLst/>
          </a:prstGeom>
          <a:solidFill>
            <a:srgbClr val="FAF7F0"/>
          </a:solidFill>
          <a:ln/>
        </p:spPr>
      </p:sp>
      <p:sp>
        <p:nvSpPr>
          <p:cNvPr id="38" name="Text 36"/>
          <p:cNvSpPr/>
          <p:nvPr/>
        </p:nvSpPr>
        <p:spPr>
          <a:xfrm>
            <a:off x="6126480" y="3749040"/>
            <a:ext cx="256032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loans, $23,377/mo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457200" y="4279392"/>
            <a:ext cx="365760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0" name="Text 38"/>
          <p:cNvSpPr/>
          <p:nvPr/>
        </p:nvSpPr>
        <p:spPr>
          <a:xfrm>
            <a:off x="457200" y="4279392"/>
            <a:ext cx="365760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Financial Position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4114800" y="4279392"/>
            <a:ext cx="2011680" cy="5303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Text 40"/>
          <p:cNvSpPr/>
          <p:nvPr/>
        </p:nvSpPr>
        <p:spPr>
          <a:xfrm>
            <a:off x="4114800" y="4279392"/>
            <a:ext cx="201168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($306,356)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6126480" y="4279392"/>
            <a:ext cx="2560320" cy="530352"/>
          </a:xfrm>
          <a:prstGeom prst="rect">
            <a:avLst/>
          </a:prstGeom>
          <a:solidFill>
            <a:srgbClr val="B44A2D"/>
          </a:solidFill>
          <a:ln/>
        </p:spPr>
      </p:sp>
      <p:sp>
        <p:nvSpPr>
          <p:cNvPr id="44" name="Text 42"/>
          <p:cNvSpPr/>
          <p:nvPr/>
        </p:nvSpPr>
        <p:spPr>
          <a:xfrm>
            <a:off x="6126480" y="4279392"/>
            <a:ext cx="2560320" cy="530352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Remediation: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It’s Needed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94360" y="1188720"/>
            <a:ext cx="2468880" cy="31089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66666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137160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 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94360" y="1691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21945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$306,356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94360" y="274320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$1,563/unit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94360" y="3154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Clears gap — zero buffer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37560" y="1188720"/>
            <a:ext cx="2468880" cy="31089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5400">
            <a:solidFill>
              <a:srgbClr val="B8860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37560" y="137160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 B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37560" y="1691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337560" y="21945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$503,462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337560" y="274320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$2,569/unit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337560" y="3154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+ 1.5 months reserve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080760" y="1188720"/>
            <a:ext cx="2468880" cy="3108960"/>
          </a:xfrm>
          <a:prstGeom prst="roundRect">
            <a:avLst>
              <a:gd name="adj" fmla="val 4444"/>
            </a:avLst>
          </a:prstGeom>
          <a:solidFill>
            <a:srgbClr val="1A6B5A"/>
          </a:solidFill>
          <a:ln w="25400">
            <a:solidFill>
              <a:srgbClr val="1A6B5A"/>
            </a:solidFill>
            <a:prstDash val="solid"/>
          </a:ln>
          <a:effectLst>
            <a:outerShdw sx="100000" sy="100000" kx="0" ky="0" algn="bl" rotWithShape="0" blurRad="127000" dist="38100" dir="16200000">
              <a:srgbClr val="000000">
                <a:alpha val="2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080760" y="137160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 C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80760" y="1691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080760" y="21945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$700,568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6080760" y="274320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$3,574/unit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080760" y="3154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101600" rIns="10160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+ 3 months reserve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46520" y="3657600"/>
            <a:ext cx="1737360" cy="365760"/>
          </a:xfrm>
          <a:prstGeom prst="roundRect">
            <a:avLst>
              <a:gd name="adj" fmla="val 15000"/>
            </a:avLst>
          </a:prstGeom>
          <a:solidFill>
            <a:srgbClr val="D4A017"/>
          </a:solidFill>
          <a:ln/>
        </p:spPr>
      </p:sp>
      <p:sp>
        <p:nvSpPr>
          <p:cNvPr id="23" name="Text 21"/>
          <p:cNvSpPr/>
          <p:nvPr/>
        </p:nvSpPr>
        <p:spPr>
          <a:xfrm>
            <a:off x="6446520" y="36576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standard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7200" y="4572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Based on 196 units. Addresses accumulated obligations + operating deficit.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Elected: Recovery Priorities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411480" cy="411480"/>
          </a:xfrm>
          <a:prstGeom prst="ellipse">
            <a:avLst/>
          </a:prstGeom>
          <a:solidFill>
            <a:srgbClr val="B44A2D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60120" y="109728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B44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RECOVERY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1508760"/>
            <a:ext cx="3429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former property management company lacked the required state license, was engaged without competitive bidding, and charged higher-than-market fees. Association counsel will evaluate and pursue all available claims within 30 days.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2606040"/>
            <a:ext cx="411480" cy="411480"/>
          </a:xfrm>
          <a:prstGeom prst="ellipse">
            <a:avLst/>
          </a:prstGeom>
          <a:solidFill>
            <a:srgbClr val="B44A2D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26060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60604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B44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REMEDIATION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0120" y="3017520"/>
            <a:ext cx="3429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Vendors have collection actions pending. Reserves unfunded since Apr 2025, credit destroyed. None of this existed as of April 2025. We cannot avoid this.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143000"/>
            <a:ext cx="320040" cy="320040"/>
          </a:xfrm>
          <a:prstGeom prst="ellipse">
            <a:avLst/>
          </a:prstGeom>
          <a:solidFill>
            <a:srgbClr val="1A6B5A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11430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166360" y="109728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Reconstruction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166360" y="1371600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Rebuild records, resume monthly reporting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754880" y="1709928"/>
            <a:ext cx="320040" cy="320040"/>
          </a:xfrm>
          <a:prstGeom prst="ellipse">
            <a:avLst/>
          </a:prstGeom>
          <a:solidFill>
            <a:srgbClr val="1A6B5A"/>
          </a:solidFill>
          <a:ln/>
        </p:spPr>
      </p:sp>
      <p:sp>
        <p:nvSpPr>
          <p:cNvPr id="16" name="Text 14"/>
          <p:cNvSpPr/>
          <p:nvPr/>
        </p:nvSpPr>
        <p:spPr>
          <a:xfrm>
            <a:off x="4754880" y="1709928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166360" y="1664208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 Reserve Funding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66360" y="1938528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$9,293/month required by Florida law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2276856"/>
            <a:ext cx="320040" cy="320040"/>
          </a:xfrm>
          <a:prstGeom prst="ellipse">
            <a:avLst/>
          </a:prstGeom>
          <a:solidFill>
            <a:srgbClr val="1A6B5A"/>
          </a:solidFill>
          <a:ln/>
        </p:spPr>
      </p:sp>
      <p:sp>
        <p:nvSpPr>
          <p:cNvPr id="20" name="Text 18"/>
          <p:cNvSpPr/>
          <p:nvPr/>
        </p:nvSpPr>
        <p:spPr>
          <a:xfrm>
            <a:off x="4754880" y="227685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166360" y="223113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Transparency &amp; Accountability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166360" y="2505456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 firm + accounting firm for full review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54880" y="2843784"/>
            <a:ext cx="320040" cy="320040"/>
          </a:xfrm>
          <a:prstGeom prst="ellipse">
            <a:avLst/>
          </a:prstGeom>
          <a:solidFill>
            <a:srgbClr val="1A6B5A"/>
          </a:solidFill>
          <a:ln/>
        </p:spPr>
      </p:sp>
      <p:sp>
        <p:nvSpPr>
          <p:cNvPr id="24" name="Text 22"/>
          <p:cNvSpPr/>
          <p:nvPr/>
        </p:nvSpPr>
        <p:spPr>
          <a:xfrm>
            <a:off x="4754880" y="2843784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166360" y="2798064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DBPR Compliance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166360" y="3072384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Respond to active state complaints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754880" y="3410712"/>
            <a:ext cx="320040" cy="320040"/>
          </a:xfrm>
          <a:prstGeom prst="ellipse">
            <a:avLst/>
          </a:prstGeom>
          <a:solidFill>
            <a:srgbClr val="1A6B5A"/>
          </a:solidFill>
          <a:ln/>
        </p:spPr>
      </p:sp>
      <p:sp>
        <p:nvSpPr>
          <p:cNvPr id="28" name="Text 26"/>
          <p:cNvSpPr/>
          <p:nvPr/>
        </p:nvSpPr>
        <p:spPr>
          <a:xfrm>
            <a:off x="4754880" y="341071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166360" y="3364992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Controls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166360" y="3639312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 this from happening again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54880" y="3977640"/>
            <a:ext cx="320040" cy="320040"/>
          </a:xfrm>
          <a:prstGeom prst="ellipse">
            <a:avLst/>
          </a:prstGeom>
          <a:solidFill>
            <a:srgbClr val="1A6B5A"/>
          </a:solidFill>
          <a:ln/>
        </p:spPr>
      </p:sp>
      <p:sp>
        <p:nvSpPr>
          <p:cNvPr id="32" name="Text 30"/>
          <p:cNvSpPr/>
          <p:nvPr/>
        </p:nvSpPr>
        <p:spPr>
          <a:xfrm>
            <a:off x="4754880" y="397764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166360" y="39319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E4D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Communication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166360" y="4206240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Regular updates for all 196 owners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4D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Years of Board Experience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234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Nearly 20 Years as a Resident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201168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Vote Iván M. Bou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30175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16, 2026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3657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bocar-ivanmbou.pages.dev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420624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board won’t be choosing paint colors. The next board will be rebuilding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financial and legal structure of this association.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2026-07-11T20:48:51Z</dcterms:created>
  <dcterms:modified xsi:type="dcterms:W3CDTF">2026-07-11T20:48:51Z</dcterms:modified>
</cp:coreProperties>
</file>